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440988"/>
  <p:notesSz cx="6735763" cy="9866313"/>
  <p:defaultTextStyle>
    <a:defPPr>
      <a:defRPr lang="ja-JP"/>
    </a:defPPr>
    <a:lvl1pPr marL="0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0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10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79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49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19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89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59" algn="l" defTabSz="9143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35" autoAdjust="0"/>
    <p:restoredTop sz="94660"/>
  </p:normalViewPr>
  <p:slideViewPr>
    <p:cSldViewPr>
      <p:cViewPr varScale="1">
        <p:scale>
          <a:sx n="49" d="100"/>
          <a:sy n="49" d="100"/>
        </p:scale>
        <p:origin x="2400" y="48"/>
      </p:cViewPr>
      <p:guideLst>
        <p:guide orient="horz" pos="3289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0" y="3243476"/>
            <a:ext cx="6120765" cy="223804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916563"/>
            <a:ext cx="504063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0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7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8128"/>
            <a:ext cx="1620203" cy="8908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7" y="418128"/>
            <a:ext cx="4740593" cy="8908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08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709303"/>
            <a:ext cx="6120765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4" y="4425341"/>
            <a:ext cx="6120765" cy="22839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9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436239"/>
            <a:ext cx="3180398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436239"/>
            <a:ext cx="3180398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3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337144"/>
            <a:ext cx="3181648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0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9" indent="0">
              <a:buNone/>
              <a:defRPr sz="1600" b="1"/>
            </a:lvl7pPr>
            <a:lvl8pPr marL="3200189" indent="0">
              <a:buNone/>
              <a:defRPr sz="1600" b="1"/>
            </a:lvl8pPr>
            <a:lvl9pPr marL="365735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311150"/>
            <a:ext cx="3181648" cy="6015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70" y="2337144"/>
            <a:ext cx="3182898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0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9" indent="0">
              <a:buNone/>
              <a:defRPr sz="1600" b="1"/>
            </a:lvl7pPr>
            <a:lvl8pPr marL="3200189" indent="0">
              <a:buNone/>
              <a:defRPr sz="1600" b="1"/>
            </a:lvl8pPr>
            <a:lvl9pPr marL="365735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70" y="3311150"/>
            <a:ext cx="3182898" cy="6015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7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83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0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59" y="415708"/>
            <a:ext cx="2369047" cy="1769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66" y="415711"/>
            <a:ext cx="4025504" cy="8911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59" y="2184878"/>
            <a:ext cx="2369047" cy="7141928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0" indent="0">
              <a:buNone/>
              <a:defRPr sz="1000"/>
            </a:lvl3pPr>
            <a:lvl4pPr marL="1371510" indent="0">
              <a:buNone/>
              <a:defRPr sz="900"/>
            </a:lvl4pPr>
            <a:lvl5pPr marL="1828679" indent="0">
              <a:buNone/>
              <a:defRPr sz="900"/>
            </a:lvl5pPr>
            <a:lvl6pPr marL="2285849" indent="0">
              <a:buNone/>
              <a:defRPr sz="900"/>
            </a:lvl6pPr>
            <a:lvl7pPr marL="2743019" indent="0">
              <a:buNone/>
              <a:defRPr sz="900"/>
            </a:lvl7pPr>
            <a:lvl8pPr marL="3200189" indent="0">
              <a:buNone/>
              <a:defRPr sz="900"/>
            </a:lvl8pPr>
            <a:lvl9pPr marL="365735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44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308691"/>
            <a:ext cx="4320540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32929"/>
            <a:ext cx="432054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40" indent="0">
              <a:buNone/>
              <a:defRPr sz="2400"/>
            </a:lvl3pPr>
            <a:lvl4pPr marL="1371510" indent="0">
              <a:buNone/>
              <a:defRPr sz="2000"/>
            </a:lvl4pPr>
            <a:lvl5pPr marL="1828679" indent="0">
              <a:buNone/>
              <a:defRPr sz="2000"/>
            </a:lvl5pPr>
            <a:lvl6pPr marL="2285849" indent="0">
              <a:buNone/>
              <a:defRPr sz="2000"/>
            </a:lvl6pPr>
            <a:lvl7pPr marL="2743019" indent="0">
              <a:buNone/>
              <a:defRPr sz="2000"/>
            </a:lvl7pPr>
            <a:lvl8pPr marL="3200189" indent="0">
              <a:buNone/>
              <a:defRPr sz="2000"/>
            </a:lvl8pPr>
            <a:lvl9pPr marL="365735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171527"/>
            <a:ext cx="4320540" cy="1225366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0" indent="0">
              <a:buNone/>
              <a:defRPr sz="1000"/>
            </a:lvl3pPr>
            <a:lvl4pPr marL="1371510" indent="0">
              <a:buNone/>
              <a:defRPr sz="900"/>
            </a:lvl4pPr>
            <a:lvl5pPr marL="1828679" indent="0">
              <a:buNone/>
              <a:defRPr sz="900"/>
            </a:lvl5pPr>
            <a:lvl6pPr marL="2285849" indent="0">
              <a:buNone/>
              <a:defRPr sz="900"/>
            </a:lvl6pPr>
            <a:lvl7pPr marL="2743019" indent="0">
              <a:buNone/>
              <a:defRPr sz="900"/>
            </a:lvl7pPr>
            <a:lvl8pPr marL="3200189" indent="0">
              <a:buNone/>
              <a:defRPr sz="900"/>
            </a:lvl8pPr>
            <a:lvl9pPr marL="365735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99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8129"/>
            <a:ext cx="6480810" cy="1740164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36239"/>
            <a:ext cx="6480810" cy="6890569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677254"/>
            <a:ext cx="1680210" cy="555886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A5C4D-3782-4E43-973F-5E4F9D56AAAF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677254"/>
            <a:ext cx="2280285" cy="555886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677254"/>
            <a:ext cx="1680210" cy="555886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A3D7-8067-490B-A01B-487654035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50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4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8" indent="-342878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1" indent="-285732" algn="l" defTabSz="9143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5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5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5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5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4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4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4" indent="-228585" algn="l" defTabSz="9143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0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9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9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19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89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59" algn="l" defTabSz="9143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/>
          <p:cNvGrpSpPr/>
          <p:nvPr/>
        </p:nvGrpSpPr>
        <p:grpSpPr>
          <a:xfrm>
            <a:off x="-308856" y="198569"/>
            <a:ext cx="7437698" cy="1214620"/>
            <a:chOff x="-379636" y="145121"/>
            <a:chExt cx="7437698" cy="1214620"/>
          </a:xfrm>
        </p:grpSpPr>
        <p:sp>
          <p:nvSpPr>
            <p:cNvPr id="10" name="正方形/長方形 9"/>
            <p:cNvSpPr/>
            <p:nvPr/>
          </p:nvSpPr>
          <p:spPr>
            <a:xfrm>
              <a:off x="0" y="145121"/>
              <a:ext cx="7058062" cy="86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-379636" y="658500"/>
              <a:ext cx="7200900" cy="701241"/>
            </a:xfrm>
            <a:prstGeom prst="rect">
              <a:avLst/>
            </a:prstGeom>
            <a:noFill/>
          </p:spPr>
          <p:txBody>
            <a:bodyPr wrap="square" lIns="91434" tIns="45717" rIns="91434" bIns="45717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ja-JP" altLang="en-US" sz="2400" b="1" dirty="0">
                  <a:solidFill>
                    <a:schemeClr val="tx2">
                      <a:lumMod val="50000"/>
                    </a:schemeClr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  <a:cs typeface="Aharoni" panose="02010803020104030203" pitchFamily="2" charset="-79"/>
                </a:rPr>
                <a:t>農業経営者のための経営計画作成セミナー</a:t>
              </a:r>
              <a:endParaRPr lang="en-US" altLang="ja-JP" sz="2400" b="1" dirty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haroni" panose="02010803020104030203" pitchFamily="2" charset="-79"/>
              </a:endParaRPr>
            </a:p>
            <a:p>
              <a:pPr algn="ctr"/>
              <a:r>
                <a:rPr lang="ja-JP" altLang="en-US" sz="12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～あなたの「農業経営」をしっかり！ちゃんと！考えるセミナー～</a:t>
              </a: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216074" y="9337317"/>
            <a:ext cx="6675970" cy="97202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問い合わせ先</a:t>
            </a:r>
            <a:r>
              <a:rPr lang="en-US" altLang="ja-JP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一般社団法人兵庫県農業会議（ひょうご就農支援センター）</a:t>
            </a:r>
            <a:endParaRPr lang="en-US" altLang="ja-JP" sz="1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zh-CN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〒</a:t>
            </a:r>
            <a:r>
              <a:rPr lang="en-US" altLang="zh-CN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650-0011</a:t>
            </a:r>
            <a:r>
              <a:rPr lang="zh-CN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神戸市中央区下山手通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</a:t>
            </a:r>
            <a:r>
              <a:rPr lang="en-US" altLang="zh-CN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-15-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</a:t>
            </a:r>
            <a:endParaRPr lang="en-US" altLang="ja-JP" sz="1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電話：</a:t>
            </a:r>
            <a:r>
              <a:rPr lang="en-US" altLang="ja-JP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078-391-1222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ファックス：</a:t>
            </a:r>
            <a:r>
              <a:rPr lang="en-US" altLang="ja-JP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078-391-8755</a:t>
            </a:r>
            <a:endParaRPr lang="ja-JP" altLang="en-US" sz="1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2B30507-F902-4028-8629-677494ED5E41}"/>
              </a:ext>
            </a:extLst>
          </p:cNvPr>
          <p:cNvSpPr/>
          <p:nvPr/>
        </p:nvSpPr>
        <p:spPr>
          <a:xfrm>
            <a:off x="206276" y="8736579"/>
            <a:ext cx="6685768" cy="504056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HG創英角ｺﾞｼｯｸUB" panose="020B0909000000000000" pitchFamily="49" charset="-128"/>
              </a:rPr>
              <a:t>＜募集定員</a:t>
            </a:r>
            <a:r>
              <a:rPr lang="ja-JP" altLang="en-US" sz="1600" b="1" dirty="0" smtClean="0">
                <a:latin typeface="HG創英角ｺﾞｼｯｸUB" panose="020B0909000000000000" pitchFamily="49" charset="-128"/>
              </a:rPr>
              <a:t>＞</a:t>
            </a:r>
            <a:r>
              <a:rPr lang="en-US" altLang="ja-JP" b="1" dirty="0">
                <a:latin typeface="HG創英角ｺﾞｼｯｸUB" panose="020B0909000000000000" pitchFamily="49" charset="-128"/>
              </a:rPr>
              <a:t>2</a:t>
            </a:r>
            <a:r>
              <a:rPr lang="en-US" altLang="ja-JP" b="1" dirty="0" smtClean="0">
                <a:latin typeface="HG創英角ｺﾞｼｯｸUB" panose="020B0909000000000000" pitchFamily="49" charset="-128"/>
              </a:rPr>
              <a:t>0</a:t>
            </a:r>
            <a:r>
              <a:rPr lang="ja-JP" altLang="en-US" sz="1400" b="1" dirty="0">
                <a:latin typeface="HG創英角ｺﾞｼｯｸUB" panose="020B0909000000000000" pitchFamily="49" charset="-128"/>
              </a:rPr>
              <a:t>名</a:t>
            </a:r>
            <a:r>
              <a:rPr lang="ja-JP" altLang="en-US" sz="1600" b="1" dirty="0" smtClean="0">
                <a:latin typeface="HG創英角ｺﾞｼｯｸUB" panose="020B0909000000000000" pitchFamily="49" charset="-128"/>
              </a:rPr>
              <a:t>程度</a:t>
            </a:r>
            <a:r>
              <a:rPr lang="en-US" altLang="ja-JP" sz="1600" b="1" dirty="0" smtClean="0">
                <a:latin typeface="HG創英角ｺﾞｼｯｸUB" panose="020B0909000000000000" pitchFamily="49" charset="-128"/>
              </a:rPr>
              <a:t>(</a:t>
            </a:r>
            <a:r>
              <a:rPr lang="ja-JP" altLang="en-US" sz="1600" b="1" dirty="0" smtClean="0">
                <a:latin typeface="HG創英角ｺﾞｼｯｸUB" panose="020B0909000000000000" pitchFamily="49" charset="-128"/>
              </a:rPr>
              <a:t>先着順</a:t>
            </a:r>
            <a:r>
              <a:rPr lang="en-US" altLang="ja-JP" sz="1600" b="1" dirty="0" smtClean="0">
                <a:latin typeface="HG創英角ｺﾞｼｯｸUB" panose="020B0909000000000000" pitchFamily="49" charset="-128"/>
              </a:rPr>
              <a:t>)</a:t>
            </a:r>
            <a:r>
              <a:rPr lang="ja-JP" altLang="en-US" sz="1600" b="1" smtClean="0">
                <a:latin typeface="HG創英角ｺﾞｼｯｸUB" panose="020B0909000000000000" pitchFamily="49" charset="-128"/>
              </a:rPr>
              <a:t>　＜</a:t>
            </a:r>
            <a:r>
              <a:rPr lang="ja-JP" altLang="en-US" sz="1600" b="1">
                <a:latin typeface="HG創英角ｺﾞｼｯｸUB" panose="020B0909000000000000" pitchFamily="49" charset="-128"/>
              </a:rPr>
              <a:t>募集</a:t>
            </a:r>
            <a:r>
              <a:rPr lang="ja-JP" altLang="en-US" sz="1600" b="1" smtClean="0">
                <a:latin typeface="HG創英角ｺﾞｼｯｸUB" panose="020B0909000000000000" pitchFamily="49" charset="-128"/>
              </a:rPr>
              <a:t>締切＞</a:t>
            </a:r>
            <a:r>
              <a:rPr lang="ja-JP" altLang="en-US" sz="1600" b="1" dirty="0" smtClean="0">
                <a:latin typeface="HG創英角ｺﾞｼｯｸUB" panose="020B0909000000000000" pitchFamily="49" charset="-128"/>
              </a:rPr>
              <a:t>令和元</a:t>
            </a:r>
            <a:r>
              <a:rPr lang="ja-JP" altLang="en-US" sz="1400" b="1" dirty="0" smtClean="0">
                <a:latin typeface="HG創英角ｺﾞｼｯｸUB" panose="020B0909000000000000" pitchFamily="49" charset="-128"/>
              </a:rPr>
              <a:t>年</a:t>
            </a:r>
            <a:r>
              <a:rPr lang="en-US" altLang="ja-JP" b="1" dirty="0" smtClean="0">
                <a:latin typeface="HG創英角ｺﾞｼｯｸUB" panose="020B0909000000000000" pitchFamily="49" charset="-128"/>
              </a:rPr>
              <a:t>10</a:t>
            </a:r>
            <a:r>
              <a:rPr lang="ja-JP" altLang="en-US" sz="1400" b="1" dirty="0" smtClean="0">
                <a:latin typeface="HG創英角ｺﾞｼｯｸUB" panose="020B0909000000000000" pitchFamily="49" charset="-128"/>
              </a:rPr>
              <a:t>月</a:t>
            </a:r>
            <a:r>
              <a:rPr lang="en-US" altLang="ja-JP" b="1" dirty="0">
                <a:latin typeface="HG創英角ｺﾞｼｯｸUB" panose="020B0909000000000000" pitchFamily="49" charset="-128"/>
              </a:rPr>
              <a:t>25</a:t>
            </a:r>
            <a:r>
              <a:rPr lang="ja-JP" altLang="en-US" sz="1400" b="1" dirty="0" smtClean="0">
                <a:latin typeface="HG創英角ｺﾞｼｯｸUB" panose="020B0909000000000000" pitchFamily="49" charset="-128"/>
              </a:rPr>
              <a:t>日</a:t>
            </a:r>
            <a:r>
              <a:rPr lang="ja-JP" altLang="en-US" sz="1600" b="1" dirty="0" smtClean="0">
                <a:latin typeface="HG創英角ｺﾞｼｯｸUB" panose="020B0909000000000000" pitchFamily="49" charset="-128"/>
              </a:rPr>
              <a:t>（金）</a:t>
            </a:r>
            <a:endParaRPr kumimoji="1" lang="ja-JP" altLang="en-US" sz="1600" b="1" dirty="0">
              <a:latin typeface="HG創英角ｺﾞｼｯｸUB" panose="020B0909000000000000" pitchFamily="49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362361E-7518-4C96-9362-F99929B3E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23098"/>
              </p:ext>
            </p:extLst>
          </p:nvPr>
        </p:nvGraphicFramePr>
        <p:xfrm>
          <a:off x="216074" y="4076286"/>
          <a:ext cx="6768754" cy="45636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1575585254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3420620731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3269689969"/>
                    </a:ext>
                  </a:extLst>
                </a:gridCol>
              </a:tblGrid>
              <a:tr h="647954"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日時</a:t>
                      </a:r>
                      <a:endParaRPr kumimoji="1" lang="en-US" altLang="ja-JP" sz="1400" b="1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日（木）</a:t>
                      </a:r>
                      <a:endParaRPr kumimoji="1" lang="en-US" altLang="ja-JP" b="1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兵庫楽農生活センター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階Ａ研修室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ja-JP" altLang="en-US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日（木）</a:t>
                      </a:r>
                      <a:endParaRPr kumimoji="1" lang="en-US" altLang="ja-JP" b="1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兵庫楽農生活センター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階Ａ研修室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906728"/>
                  </a:ext>
                </a:extLst>
              </a:tr>
              <a:tr h="1367119">
                <a:tc>
                  <a:txBody>
                    <a:bodyPr/>
                    <a:lstStyle/>
                    <a:p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時限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10:30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12:00</a:t>
                      </a:r>
                      <a:endParaRPr kumimoji="1" lang="ja-JP" altLang="en-US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★経営計画の意義を理解しよう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・経営計画はなぜ必要？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★将来像を明確にしよう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marR="0" lvl="0" indent="-182563" algn="l" defTabSz="914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・あなたの夢、あなたの事業の将来像は？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/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★競争戦略を考えよう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・あなたの経営で優先して取り組むべきことは？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（クロス</a:t>
                      </a:r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SWOT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分析）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805723"/>
                  </a:ext>
                </a:extLst>
              </a:tr>
              <a:tr h="787607">
                <a:tc>
                  <a:txBody>
                    <a:bodyPr/>
                    <a:lstStyle/>
                    <a:p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時限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13:00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14:30</a:t>
                      </a:r>
                      <a:endParaRPr kumimoji="1" lang="ja-JP" altLang="en-US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★自分のことを理解しよう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・あなたの経営の強み、弱みは？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★アクションプランの作成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・あなたはいつ、何に取り組む？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（課題整理と実行計画）</a:t>
                      </a:r>
                      <a:endParaRPr kumimoji="1" lang="ja-JP" altLang="en-US" sz="12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14129"/>
                  </a:ext>
                </a:extLst>
              </a:tr>
              <a:tr h="989999">
                <a:tc>
                  <a:txBody>
                    <a:bodyPr/>
                    <a:lstStyle/>
                    <a:p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時限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★経営環境を考慮しよう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82563" indent="-182563"/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・あなたの経営を取り巻く環境は？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SWOT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分析のまとめ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★アクションプランの発表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・各自のアクションプラン発表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・講評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★セミナー全体のまとめ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068685"/>
                  </a:ext>
                </a:extLst>
              </a:tr>
              <a:tr h="766451"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中小企業診断士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稲見 友子 </a:t>
                      </a:r>
                      <a:r>
                        <a:rPr kumimoji="1" lang="ja-JP" altLang="en-US" sz="14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</a:t>
                      </a:r>
                      <a:endParaRPr kumimoji="1" lang="en-US" altLang="ja-JP" sz="1400" b="1" baseline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堂山 一成 氏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中小企業診断士</a:t>
                      </a:r>
                      <a:endParaRPr kumimoji="1" lang="en-US" altLang="ja-JP" sz="14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4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瓶内 栄作 氏</a:t>
                      </a:r>
                    </a:p>
                    <a:p>
                      <a:r>
                        <a:rPr kumimoji="1" lang="ja-JP" altLang="en-US" sz="14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東松 英司 氏</a:t>
                      </a:r>
                      <a:r>
                        <a:rPr kumimoji="1" lang="ja-JP" altLang="en-US" sz="1400" b="1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ja-JP" altLang="en-US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149192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06276" y="1088231"/>
            <a:ext cx="6778552" cy="2758811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spcCol="0" rtlCol="0" anchor="ctr"/>
          <a:lstStyle/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☆生産、販売、加工、会合、</a:t>
            </a:r>
            <a: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etc...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毎日、毎日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忙しくお過ごしの農業経営者の皆さん！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b="1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あなたは今、将来を見据えてやるべきことをやっていますか？</a:t>
            </a:r>
            <a:endParaRPr lang="en-US" altLang="ja-JP" sz="1600" b="1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182563" indent="-182563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一度、立ち止まって、「あなたの農業経営の方向性」と「実行計画」をしっかり考える機会を持ちませんか？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☆セミナー受講後は、マンツーマン指導（専門家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派遣事業）でアフターフォローします！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☆今後、「ひょうご農業ＭＢＡ塾」の受講を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検討されている方等ふるってご参加ください！</a:t>
            </a:r>
          </a:p>
        </p:txBody>
      </p:sp>
      <p:sp>
        <p:nvSpPr>
          <p:cNvPr id="2" name="横巻き 1"/>
          <p:cNvSpPr/>
          <p:nvPr/>
        </p:nvSpPr>
        <p:spPr>
          <a:xfrm rot="20807235">
            <a:off x="4917436" y="748112"/>
            <a:ext cx="1897691" cy="895680"/>
          </a:xfrm>
          <a:prstGeom prst="horizontalScroll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1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日間の集中講座</a:t>
            </a:r>
            <a:endParaRPr lang="en-US" altLang="ja-JP" sz="1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参加費無料！</a:t>
            </a:r>
            <a:endParaRPr kumimoji="1" lang="ja-JP" altLang="en-US" sz="1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EB8154B-927F-4863-9312-1E03CEE7A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49" y="2446297"/>
            <a:ext cx="2052179" cy="158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7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233</Words>
  <Application>Microsoft Office PowerPoint</Application>
  <PresentationFormat>ユーザー設定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HG創英角ｺﾞｼｯｸUB</vt:lpstr>
      <vt:lpstr>HG創英角ﾎﾟｯﾌﾟ体</vt:lpstr>
      <vt:lpstr>ＭＳ Ｐゴシック</vt:lpstr>
      <vt:lpstr>游ゴシック</vt:lpstr>
      <vt:lpstr>Aharoni</vt:lpstr>
      <vt:lpstr>Arial</vt:lpstr>
      <vt:lpstr>Calibri</vt:lpstr>
      <vt:lpstr>Office ​​テーマ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</dc:creator>
  <cp:lastModifiedBy>ninaite09</cp:lastModifiedBy>
  <cp:revision>77</cp:revision>
  <cp:lastPrinted>2019-09-19T02:58:26Z</cp:lastPrinted>
  <dcterms:created xsi:type="dcterms:W3CDTF">2018-06-22T01:46:45Z</dcterms:created>
  <dcterms:modified xsi:type="dcterms:W3CDTF">2019-10-01T06:01:42Z</dcterms:modified>
</cp:coreProperties>
</file>